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9" r:id="rId9"/>
    <p:sldId id="286" r:id="rId10"/>
    <p:sldId id="270" r:id="rId11"/>
    <p:sldId id="285" r:id="rId12"/>
    <p:sldId id="271" r:id="rId13"/>
    <p:sldId id="264" r:id="rId14"/>
    <p:sldId id="265" r:id="rId15"/>
    <p:sldId id="266" r:id="rId16"/>
    <p:sldId id="267" r:id="rId17"/>
    <p:sldId id="268" r:id="rId18"/>
    <p:sldId id="274" r:id="rId19"/>
    <p:sldId id="287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8" r:id="rId28"/>
    <p:sldId id="280" r:id="rId29"/>
    <p:sldId id="289" r:id="rId30"/>
    <p:sldId id="281" r:id="rId31"/>
    <p:sldId id="282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5F0B09"/>
    <a:srgbClr val="FFCC00"/>
    <a:srgbClr val="080E28"/>
    <a:srgbClr val="006600"/>
    <a:srgbClr val="00CC00"/>
    <a:srgbClr val="00FF00"/>
    <a:srgbClr val="0099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86EBC-5AE6-499B-9AC3-D2570AF8DEFC}" type="datetimeFigureOut">
              <a:rPr lang="ru-RU" smtClean="0"/>
              <a:pPr/>
              <a:t>27.11.2018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F7E4A-9D7D-4B5B-892E-C99106213D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F7E4A-9D7D-4B5B-892E-C99106213D63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F7E4A-9D7D-4B5B-892E-C99106213D63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F7E4A-9D7D-4B5B-892E-C99106213D63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27.11.2018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27.11.2018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27.11.2018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27.11.2018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1B3FC-59E7-4E85-976E-6AF6DF93DC4D}" type="datetimeFigureOut">
              <a:rPr lang="ru-RU" smtClean="0"/>
              <a:pPr/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4A7F-2AB1-4D20-A405-87E0DF390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4632" cy="891530"/>
          </a:xfrm>
          <a:noFill/>
        </p:spPr>
        <p:txBody>
          <a:bodyPr>
            <a:noAutofit/>
          </a:bodyPr>
          <a:lstStyle/>
          <a:p>
            <a:r>
              <a:rPr lang="ru-RU" sz="8800" b="1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/>
            </a:r>
            <a:br>
              <a:rPr lang="ru-RU" sz="8800" b="1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</a:br>
            <a:r>
              <a:rPr lang="ru-RU" sz="8800" b="1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>«Осень, в гости просим…»</a:t>
            </a:r>
            <a:br>
              <a:rPr lang="ru-RU" sz="8800" b="1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Баженова Наталья Павловна        Левина Наталья Владимировна      </a:t>
            </a:r>
            <a:r>
              <a:rPr lang="ru-RU" sz="9600" b="1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/>
            </a:r>
            <a:br>
              <a:rPr lang="ru-RU" sz="9600" b="1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</a:br>
            <a:endParaRPr lang="ru-RU" sz="9600" b="1" dirty="0">
              <a:ln w="381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8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104414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Пословицы и поговорки про сентябрь: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Холоден сентябрь да сыт.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Батюшка - сентябрь не любит баловать.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 сентябре и лист на дереве не держится.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 сентябре лес реже и птичий голос тише.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 сентябре одна ягода, да и та - горькая рябина.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 сентябре лето кончается, осень начинается.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 сентябре  одна ягода, да и та — горькая рябина.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 сентябре синица просит осень в гости.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Сентябрь без плодов не бывает.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Сентябрь — вечер года.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Сентябрь кафтан с плеч срывает, тулуп надевает.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Сентябрь красно лето провожает, осень золотую встречает.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Сентябрь птиц в дорогу торопит.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571480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7167" y="32443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9567" y="33967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C:\Users\Наталья\Desktop\2 старшая группа\20180921_1112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0082">
            <a:off x="395536" y="188640"/>
            <a:ext cx="403244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Наталья\Desktop\2 старшая группа\20180918_112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5300">
            <a:off x="4753200" y="409686"/>
            <a:ext cx="4100922" cy="290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Наталья\Desktop\2 старшая группа\20180927_1124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2178">
            <a:off x="288043" y="3496403"/>
            <a:ext cx="4215890" cy="318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Наталья\Desktop\2 старшая группа\20180928_1133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2242">
            <a:off x="4690204" y="3364875"/>
            <a:ext cx="4012088" cy="309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85926"/>
            <a:ext cx="27488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800" b="1" dirty="0" smtClean="0">
                <a:solidFill>
                  <a:srgbClr val="FFFF00"/>
                </a:solidFill>
              </a:rPr>
              <a:t>В сентябре.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400" b="1" i="1" dirty="0" smtClean="0"/>
              <a:t>Н. Язева</a:t>
            </a:r>
            <a:endParaRPr lang="ru-RU" sz="2400" b="1" dirty="0" smtClean="0"/>
          </a:p>
          <a:p>
            <a:pPr fontAlgn="t"/>
            <a:r>
              <a:rPr lang="ru-RU" sz="2000" b="1" dirty="0" smtClean="0">
                <a:solidFill>
                  <a:srgbClr val="FFFF00"/>
                </a:solidFill>
              </a:rPr>
              <a:t>В сентябре, в сентябре,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Много листьев на земле: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Жёлтые и красные!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Все такие разные!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0" y="1571612"/>
            <a:ext cx="407196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Сентябрь.</a:t>
            </a:r>
          </a:p>
          <a:p>
            <a:r>
              <a:rPr lang="ru-RU" sz="2400" b="1" i="1" dirty="0" smtClean="0"/>
              <a:t>Н. Светлячок 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Пришёл сентябрь с красками,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Коснулся листьев ласково,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деревце простое,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Вдруг стало золотое!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Принёс сентябрь зонтики,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Полил на рощу дождиком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выросли на кочке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Волнушки и груздочки...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Просил детей заботливо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Ходить по лужам в ботиках.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с грустью добрый друг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Отправил птиц на  юг.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428605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Стихи про сентябрь: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8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Октябрь</a:t>
            </a:r>
            <a:endParaRPr lang="ru-RU" sz="88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anypics.ru-129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4889015" cy="366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    Месяц октябрь - середина осени. Это месяц дождей, мокрого снега. Древнерусское название месяца октября — «листопад». Есть ещё и второе  название — «грязник» . Оба они подчёркивают характерные особенности этого месяца: обильный листопад и большую грязь.</a:t>
            </a:r>
            <a:endParaRPr lang="ru-RU" b="1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d80d2d0b9963a2d45de2b95627290d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57158" y="285728"/>
            <a:ext cx="475237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92080" y="105273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Медведь залезает в берлогу - спать до весны. </a:t>
            </a:r>
            <a:endParaRPr lang="ru-RU" sz="2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071942"/>
            <a:ext cx="4857784" cy="274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Ёж приготовил себе гнездо под кучей листьев и хвороста. Гнездо это старательно выстлано травой и листьями. С наступлением заморозков ёж глубоко закапывается в свою нору и засыпает на всю зиму.</a:t>
            </a:r>
            <a:endParaRPr lang="ru-RU" sz="2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9" name="Рисунок 8" descr="92671877_1336031309_0_c8f4a_72ecc515_xl.jpg"/>
          <p:cNvPicPr>
            <a:picLocks noChangeAspect="1"/>
          </p:cNvPicPr>
          <p:nvPr/>
        </p:nvPicPr>
        <p:blipFill>
          <a:blip r:embed="rId3" cstate="print"/>
          <a:srcRect r="24712"/>
          <a:stretch>
            <a:fillRect/>
          </a:stretch>
        </p:blipFill>
        <p:spPr>
          <a:xfrm>
            <a:off x="5000628" y="3286124"/>
            <a:ext cx="3852882" cy="341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357166"/>
            <a:ext cx="3892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Бобры заготавливают много веток, уносят их под воду и складывают в кучу около своего жилья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3786190"/>
            <a:ext cx="3281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Мыши запасают в норках жёлуди, орехи, зёрна.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150-650x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496"/>
            <a:ext cx="4667261" cy="349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05.jpg"/>
          <p:cNvPicPr>
            <a:picLocks noChangeAspect="1"/>
          </p:cNvPicPr>
          <p:nvPr/>
        </p:nvPicPr>
        <p:blipFill>
          <a:blip r:embed="rId3" cstate="print"/>
          <a:srcRect r="21874"/>
          <a:stretch>
            <a:fillRect/>
          </a:stretch>
        </p:blipFill>
        <p:spPr>
          <a:xfrm>
            <a:off x="4214810" y="214290"/>
            <a:ext cx="4500594" cy="290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00108"/>
            <a:ext cx="3857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Сойка зарывает жёлуди про запас. Выбирает самые спелые, только часто забывает про них, и весной из этих жёлудей вырастают молодые дубки.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0_79b5e_43fe887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566804"/>
            <a:ext cx="4357718" cy="528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2643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Кабаны роют землю в поисках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жёлудей.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4" y="4221088"/>
            <a:ext cx="3143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Белка поменяла шубку и делает запасы на зиму в дупле: грибы, орехи, ягоды.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dikiy-kaban-osen.jpg"/>
          <p:cNvPicPr>
            <a:picLocks noChangeAspect="1"/>
          </p:cNvPicPr>
          <p:nvPr/>
        </p:nvPicPr>
        <p:blipFill>
          <a:blip r:embed="rId2" cstate="print"/>
          <a:srcRect r="1250" b="8333"/>
          <a:stretch>
            <a:fillRect/>
          </a:stretch>
        </p:blipFill>
        <p:spPr>
          <a:xfrm>
            <a:off x="3286116" y="214290"/>
            <a:ext cx="5643582" cy="39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elochka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357559"/>
            <a:ext cx="4667255" cy="350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42985"/>
            <a:ext cx="8568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1.Гром в октябре предвещает бесснежную, короткую и мягкую зиму.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2.Первый снег выпадает за сорок дней до настоящей зимы.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3.Листопад прошёл быстро - зима будет суровой, а если листья остаются зелёными и долго держатся на деревьях - зима будет короткая, с небольшими морозами.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4.Первый снег упал на мокрую землю - останется, на сухую - скоро сойдёт. 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5.Дневной снег не лежит - первый надёжный снег выпадает к ночи.</a:t>
            </a: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14290"/>
            <a:ext cx="7104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Приметы  октября:</a:t>
            </a:r>
          </a:p>
          <a:p>
            <a:pPr algn="ctr"/>
            <a:endParaRPr lang="ru-RU" sz="6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1428736"/>
            <a:ext cx="72866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7167" y="32443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9567" y="33967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C:\Users\Наталья\Desktop\2 старшая группа\20181001_1127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1948">
            <a:off x="258293" y="419593"/>
            <a:ext cx="3821347" cy="272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Наталья\Desktop\2 старшая группа\20181003_1125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0648">
            <a:off x="4854057" y="296381"/>
            <a:ext cx="3977831" cy="288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Наталья\Desktop\2 старшая группа\20181003_1126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374441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Наталья\Desktop\2 старшая группа\20181003_1127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17032"/>
            <a:ext cx="3744416" cy="296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Наталья\Desktop\2 старшая группа\20181001_1132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843808" y="2564904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Осень</a:t>
            </a:r>
            <a:endParaRPr lang="ru-RU" sz="8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    Осень наступила,</a:t>
            </a:r>
          </a:p>
          <a:p>
            <a:pPr algn="ctr">
              <a:buNone/>
            </a:pPr>
            <a: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Высохли цветы,</a:t>
            </a:r>
          </a:p>
          <a:p>
            <a:pPr algn="ctr">
              <a:buNone/>
            </a:pPr>
            <a: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И </a:t>
            </a:r>
            <a:r>
              <a:rPr lang="ru-RU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глядят </a:t>
            </a:r>
            <a: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уныло</a:t>
            </a:r>
            <a:b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Голые </a:t>
            </a:r>
            <a:r>
              <a:rPr lang="ru-RU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кусты.</a:t>
            </a:r>
            <a: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Вянет и желтеет</a:t>
            </a:r>
            <a: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Травка на лугах,</a:t>
            </a:r>
            <a: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Только зеленеет</a:t>
            </a:r>
            <a: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                   Озимь </a:t>
            </a:r>
            <a:r>
              <a:rPr lang="ru-RU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на полях</a:t>
            </a:r>
            <a:r>
              <a:rPr lang="ru-RU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.</a:t>
            </a:r>
            <a:r>
              <a:rPr lang="ru-RU" sz="3600" b="1" i="1" dirty="0">
                <a:solidFill>
                  <a:srgbClr val="FFFF00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</a:rPr>
              <a:t>А. </a:t>
            </a:r>
            <a:r>
              <a:rPr lang="ru-RU" sz="3600" b="1" i="1" dirty="0">
                <a:solidFill>
                  <a:srgbClr val="FFFF00"/>
                </a:solidFill>
              </a:rPr>
              <a:t>Плещеев</a:t>
            </a:r>
            <a:endParaRPr lang="ru-RU" sz="3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57298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endParaRPr lang="ru-RU" sz="24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FF"/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</a:rPr>
              <a:t>Октябрь непостоянен: то плачет, то смеётся.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</a:rPr>
              <a:t>В октябре с солнцем прощайся, ближе к печке подбирайся.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</a:rPr>
              <a:t>Гром в октябре — зима бесснежная.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</a:rPr>
              <a:t>Месяц ненастья — начало семейного счастья.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</a:rPr>
              <a:t>Октябрь венчает белый снег с великой грязью.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</a:rPr>
              <a:t>Октябрь завершает сборы к зиме.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</a:rPr>
              <a:t>Октябрь — месяц полных кладовых (норы, дупла, гнёзда).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</a:rPr>
              <a:t>Плачет октябрь холодными слезами.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89297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Пословицы и поговорки про октябрь:</a:t>
            </a:r>
          </a:p>
          <a:p>
            <a:pPr algn="ctr"/>
            <a:endParaRPr lang="ru-RU" sz="4400" b="1" dirty="0" smtClean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  <a:p>
            <a:pPr algn="ctr"/>
            <a:endParaRPr lang="ru-RU" sz="4400" b="1" dirty="0" smtClean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785926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800" b="1" dirty="0" smtClean="0">
                <a:solidFill>
                  <a:srgbClr val="FFFF00"/>
                </a:solidFill>
              </a:rPr>
              <a:t>В октябре.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С.Маршак</a:t>
            </a:r>
            <a:endParaRPr lang="ru-RU" sz="2400" b="1" dirty="0" smtClean="0"/>
          </a:p>
          <a:p>
            <a:pPr fontAlgn="t"/>
            <a:r>
              <a:rPr lang="ru-RU" sz="2400" b="1" dirty="0" smtClean="0">
                <a:solidFill>
                  <a:srgbClr val="FFFF00"/>
                </a:solidFill>
              </a:rPr>
              <a:t>В октябре, в октябре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Частый дождик на дворе.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На лугах мертва трава,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Замолчал кузнечик.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Заготовлены дрова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На зиму для печек.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066" y="1340768"/>
            <a:ext cx="3500462" cy="54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800" b="1" dirty="0" smtClean="0">
                <a:solidFill>
                  <a:srgbClr val="FFFF00"/>
                </a:solidFill>
              </a:rPr>
              <a:t>Октябрь.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i="1" dirty="0" smtClean="0"/>
              <a:t>М. Садовский </a:t>
            </a:r>
            <a:endParaRPr lang="ru-RU" sz="2400" b="1" dirty="0" smtClean="0"/>
          </a:p>
          <a:p>
            <a:pPr fontAlgn="t"/>
            <a:r>
              <a:rPr lang="ru-RU" sz="2400" b="1" dirty="0" smtClean="0">
                <a:solidFill>
                  <a:srgbClr val="FFFF00"/>
                </a:solidFill>
              </a:rPr>
              <a:t>Листья опали,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Птицы пропали,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Всё, что цвело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Притаилось в опале.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Заняты норы,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Замерли споры,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Заиндевели утром заборы…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Что же так сладко в этой поре,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В сердце сжимающем нам октябре?!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28604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Стихи про октябрь: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Ноябрь</a:t>
            </a:r>
            <a:endParaRPr lang="ru-RU" sz="88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win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85926"/>
            <a:ext cx="4359122" cy="378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340768"/>
            <a:ext cx="4857752" cy="55172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</a:rPr>
              <a:t>Ноябрь — месяц становления зимы. Чаще дует верховой, порывистый ветер. Поздно рассветает, рано смеркается. Днём то снег пойдёт, то дождь заморосит. По народному календарю месяц ноябрь — «ворота зимы, сумерки года». Месяц самых тёмных ночей, прилетающих зимних пернатых гостей, предзимье.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85794"/>
            <a:ext cx="3493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Горят в лесу красные гроздья рябины.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4286256"/>
            <a:ext cx="3429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Прилетели пернатые гости с севера- хохлатые свиристели.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 descr="82658069_MS00ZTQw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14290"/>
            <a:ext cx="5114916" cy="383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1852_50acd55c12f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5000660" cy="3571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714356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Осенью лось питается ветками.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4929198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Рысь выходит на охоту.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 descr="hir_401.jpg"/>
          <p:cNvPicPr>
            <a:picLocks noChangeAspect="1"/>
          </p:cNvPicPr>
          <p:nvPr/>
        </p:nvPicPr>
        <p:blipFill>
          <a:blip r:embed="rId2" cstate="print"/>
          <a:srcRect r="20000"/>
          <a:stretch>
            <a:fillRect/>
          </a:stretch>
        </p:blipFill>
        <p:spPr>
          <a:xfrm>
            <a:off x="4357686" y="214290"/>
            <a:ext cx="4286280" cy="403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36426726_777.jpg"/>
          <p:cNvPicPr>
            <a:picLocks noChangeAspect="1"/>
          </p:cNvPicPr>
          <p:nvPr/>
        </p:nvPicPr>
        <p:blipFill>
          <a:blip r:embed="rId3" cstate="print"/>
          <a:srcRect l="7142" b="8406"/>
          <a:stretch>
            <a:fillRect/>
          </a:stretch>
        </p:blipFill>
        <p:spPr>
          <a:xfrm>
            <a:off x="357158" y="3286124"/>
            <a:ext cx="464347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71480"/>
            <a:ext cx="3357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Заяц поменял летную серую шубку на зимнюю белую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4143380"/>
            <a:ext cx="3677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Голодные волки собираются в стаи. </a:t>
            </a:r>
          </a:p>
          <a:p>
            <a:pPr algn="ct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Берегись заяц!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0c067250285266b708ba296caad3a9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14290"/>
            <a:ext cx="5127632" cy="3849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92f9702629b6cd7a33d1d084a2179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837" y="3143248"/>
            <a:ext cx="447219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88640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Приметы  ноября: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1.Иней на деревьях - к морозам, туман - к оттепели.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2.Многие утки остаются на зимовку, если зима ожидается тёплой.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3.В ноябре с утра может дождь дождить, а к вечеру сугробами снег лежать.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4.Комары в ноябре - быть мягкой зиме.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5.Кто в ноябре не зябнет, тот и в декабре, январе не замёрзнет.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1428736"/>
            <a:ext cx="72866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7167" y="32443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9567" y="33967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C:\Users\Наталья\Documents\IMG_20181106_1043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6148">
            <a:off x="6417413" y="211574"/>
            <a:ext cx="2429347" cy="320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Наталья\Documents\IMG_20181106_1043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6452">
            <a:off x="322837" y="257985"/>
            <a:ext cx="2445943" cy="315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Наталья\Documents\IMG_20181106_1043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8640"/>
            <a:ext cx="3168352" cy="404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Наталья\Documents\IMG_20181106_1105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98847">
            <a:off x="457144" y="3875414"/>
            <a:ext cx="3382231" cy="258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Наталья\Documents\IMG_20181106_1059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93692">
            <a:off x="5879393" y="3436743"/>
            <a:ext cx="2331274" cy="326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60648"/>
            <a:ext cx="814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Пословицы и поговорки про ноябрь: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643050"/>
            <a:ext cx="87154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ноябре мужик с телегой прощается, в сани забирается. 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ноябре рассвет с сумерками среди дня встречаются. 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ноябре снегу надует — хлеба прибудет. 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Ноябрьские ночи до снега темны. 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ноябре зима с осенью борются. 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Ноябрь – ворота зимы. 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Ноябрь — сумерки года.</a:t>
            </a: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ocuments\IMG_20181106_1101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7444">
            <a:off x="348993" y="205002"/>
            <a:ext cx="2754500" cy="384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Наталья\Documents\IMG_20181109_1057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0285">
            <a:off x="5733670" y="199681"/>
            <a:ext cx="3019430" cy="406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Наталья\Documents\IMG_20181106_1111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140968"/>
            <a:ext cx="432048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Состояние природы осенью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6" name="Содержимое 5" descr="454a7bf495ca39db316d036b6b9323b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4857784" cy="457203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1600201"/>
            <a:ext cx="4214810" cy="3971940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Осень- хмурая пора. </a:t>
            </a: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Солнце прячется в облаках и уже почти не греет .</a:t>
            </a: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 Все готовятся к долгой зиме.  Лес  осенью очень нарядный. </a:t>
            </a: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Листья на деревьях жёлтые или красные.</a:t>
            </a:r>
            <a:endParaRPr lang="ru-RU" sz="24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Стихи про ноябрь: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7161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Г. Соренкова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Мёрзнет ветер в ноябре,</a:t>
            </a:r>
            <a:b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Холодом простужен:</a:t>
            </a:r>
            <a:b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Он на утренней заре</a:t>
            </a:r>
            <a:b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Встретился со стужей.</a:t>
            </a:r>
            <a:b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1500174"/>
            <a:ext cx="4103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Луканова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Дождик льет как из ведра,</a:t>
            </a:r>
            <a:b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Сидит дома детвора.</a:t>
            </a:r>
            <a:b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Весь ноябрь хмурится,</a:t>
            </a:r>
            <a:b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Холодно на улице!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71942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А. Мецгер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Ноябрь - нам не погулять,</a:t>
            </a:r>
            <a:b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То жжёт мороз, то ветер плачет.</a:t>
            </a:r>
            <a:b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Медведь в берлогу ляжет спать,</a:t>
            </a:r>
            <a:b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Жди - к нам зима шагает, значит.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1556792"/>
            <a:ext cx="4789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333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Листья с веток облетают,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Птицы к югу улетают.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«Что за время года?» — спросим.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Нам ответят: «Это...»   </a:t>
            </a:r>
            <a:r>
              <a:rPr lang="ru-RU" sz="2000" b="1" i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(осень)</a:t>
            </a:r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 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60032" y="1724371"/>
            <a:ext cx="4104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Листья в воздухе кружатся,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Тихо на траву ложатся.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Сбрасывает листья сад —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Это просто...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(листопад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)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780684"/>
            <a:ext cx="529208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В сентябре и в октябре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Их так много во дворе!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Дождь прошёл - оставил их,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Средних,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маленьких, больших.</a:t>
            </a: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                                             </a:t>
            </a:r>
            <a:r>
              <a:rPr lang="ru-RU" sz="2000" b="1" i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(лужи)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     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Helvetica Neue"/>
                <a:cs typeface="Arial" pitchFamily="34" charset="0"/>
              </a:rPr>
              <a:t> 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499992" y="3482872"/>
            <a:ext cx="446449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Поле осенью промокло,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Но зато созрела свёкла.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А в сентябрьских садах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Много яблок на ветвях.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Что к зиме мы собираем?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Как его мы называем?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Arial" pitchFamily="34" charset="0"/>
              </a:rPr>
              <a:t>(урожай)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260648"/>
            <a:ext cx="8035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Отгадайте загадки:</a:t>
            </a:r>
            <a:endParaRPr lang="ru-RU" sz="6000" b="1" dirty="0">
              <a:ln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30425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5F0B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Сентябрь</a:t>
            </a:r>
            <a:endParaRPr lang="ru-RU" sz="8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5F0B09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664340_thum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432048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536504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Промелькнуло </a:t>
            </a:r>
            <a:r>
              <a:rPr lang="ru-RU" b="1" dirty="0">
                <a:ln>
                  <a:solidFill>
                    <a:srgbClr val="FF0000"/>
                  </a:solidFill>
                </a:ln>
              </a:rPr>
              <a:t>лето. Наступил месяц сентябрь — пора молодой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осени. </a:t>
            </a:r>
            <a:r>
              <a:rPr lang="ru-RU" b="1" dirty="0">
                <a:ln>
                  <a:solidFill>
                    <a:srgbClr val="FF0000"/>
                  </a:solidFill>
                </a:ln>
              </a:rPr>
              <a:t>Это месяц разноцветных листьев, прощальных песен, вечер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года . В </a:t>
            </a:r>
            <a:r>
              <a:rPr lang="ru-RU" b="1" dirty="0">
                <a:ln>
                  <a:solidFill>
                    <a:srgbClr val="FF0000"/>
                  </a:solidFill>
                </a:ln>
              </a:rPr>
              <a:t>народе сентябрь называют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b="1" dirty="0">
                <a:ln>
                  <a:solidFill>
                    <a:srgbClr val="FF0000"/>
                  </a:solidFill>
                </a:ln>
              </a:rPr>
              <a:t>«припасихой». Это верно: вовсю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идёт </a:t>
            </a:r>
            <a:r>
              <a:rPr lang="ru-RU" b="1" dirty="0">
                <a:ln>
                  <a:solidFill>
                    <a:srgbClr val="FF0000"/>
                  </a:solidFill>
                </a:ln>
              </a:rPr>
              <a:t>уборка картофеля, моркови,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свёклы</a:t>
            </a:r>
            <a:r>
              <a:rPr lang="ru-RU" b="1" dirty="0">
                <a:ln>
                  <a:solidFill>
                    <a:srgbClr val="FF0000"/>
                  </a:solidFill>
                </a:ln>
              </a:rPr>
              <a:t>, лука, чеснока и других овощных культур, продолжается сбор фруктов.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28604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 лесу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радует глаз рябина,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её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алые ягоды после первых заморозков становятся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слаще.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3811012"/>
            <a:ext cx="44291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Прикрытые золотыми, красными и лиловыми листьями, прячутся в сухой траве подосиновики,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подберёзовики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, лисички, сыроежки и грузди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7" name="Рисунок 6" descr="105278475_76541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14290"/>
            <a:ext cx="5445132" cy="3632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06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17" y="2928934"/>
            <a:ext cx="470804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571480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80E28"/>
                </a:solidFill>
              </a:rPr>
              <a:t>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Насекомых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становится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меньше. Улетают  стрижи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 ласточки, ведь они питаются только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насекомыми.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0c12aabb78f0988e39c349580fc9818d.jpg"/>
          <p:cNvPicPr>
            <a:picLocks noChangeAspect="1"/>
          </p:cNvPicPr>
          <p:nvPr/>
        </p:nvPicPr>
        <p:blipFill>
          <a:blip r:embed="rId2" cstate="print"/>
          <a:srcRect l="2403" t="3220" r="1538" b="3220"/>
          <a:stretch>
            <a:fillRect/>
          </a:stretch>
        </p:blipFill>
        <p:spPr>
          <a:xfrm>
            <a:off x="3707742" y="285728"/>
            <a:ext cx="5221943" cy="385765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16016" y="4286256"/>
            <a:ext cx="442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</a:rPr>
              <a:t>Журавли улетают на юг. Там тепло, много корма- семян и побегов растений.</a:t>
            </a:r>
            <a:endParaRPr lang="ru-RU" sz="28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8" name="Рисунок 7" descr="1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57562"/>
            <a:ext cx="4618211" cy="307181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Белка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запасает корм, 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грибы, орехи, 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жёлуди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 Свои запасы она складывает в дуплах и под 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корнями 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деревьев. Одна белка запасает до 2000 грибов, больше всего маслят.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3372" y="4214818"/>
            <a:ext cx="4786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Хомяк – хозяйственный зверёк. В свою  глубокую норку  он таскает запасы с помощью защёчных мешочков – семена ржи, пшеницы, овса, гречихи, гороха, кукурузы, подсолнечника.</a:t>
            </a:r>
            <a:b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animal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57166"/>
            <a:ext cx="4472332" cy="33575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хомяк.jpg"/>
          <p:cNvPicPr>
            <a:picLocks noChangeAspect="1"/>
          </p:cNvPicPr>
          <p:nvPr/>
        </p:nvPicPr>
        <p:blipFill>
          <a:blip r:embed="rId3" cstate="print"/>
          <a:srcRect l="24510"/>
          <a:stretch>
            <a:fillRect/>
          </a:stretch>
        </p:blipFill>
        <p:spPr>
          <a:xfrm>
            <a:off x="214282" y="2928934"/>
            <a:ext cx="3952304" cy="341068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858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</a:rPr>
              <a:t>1.Необычно частые грозы в сентябре - к тёплой осени.</a:t>
            </a: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</a:rPr>
              <a:t>2.Чем суше и теплее сентябрь, тем позднее наступит зима.</a:t>
            </a: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</a:rPr>
              <a:t>3.Если в сентябре муравьи бегают по верхушкам травы, то снег будет глубокий и зима ранняя, а если по низу - то долгая.</a:t>
            </a: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</a:rPr>
              <a:t>4.Сентябрь выдался сухой и тёплый - к долгой осени.</a:t>
            </a: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</a:rPr>
              <a:t>5.Сентябрь холодный - в следующем году снег может сойти быстрее обычного.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57166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Приметы сентября: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1428736"/>
            <a:ext cx="72866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7167" y="32443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9567" y="33967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C:\Users\Наталья\Desktop\2 старшая группа\20180928_1136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10954">
            <a:off x="159065" y="675329"/>
            <a:ext cx="3686021" cy="282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Наталья\Desktop\2 старшая группа\20180928_1145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90759">
            <a:off x="5321107" y="625290"/>
            <a:ext cx="3757551" cy="287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Наталья\Desktop\2 старшая группа\20180927_1119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3636">
            <a:off x="563617" y="3833741"/>
            <a:ext cx="3657626" cy="266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Наталья\Desktop\2 старшая группа\20180928_1147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0313">
            <a:off x="4704951" y="3898533"/>
            <a:ext cx="3849507" cy="2653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940</Words>
  <Application>Microsoft Office PowerPoint</Application>
  <PresentationFormat>Экран (4:3)</PresentationFormat>
  <Paragraphs>142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«Осень, в гости просим…» Баженова Наталья Павловна        Левина Наталья Владимировна       </vt:lpstr>
      <vt:lpstr>Осень</vt:lpstr>
      <vt:lpstr>Состояние природы осенью</vt:lpstr>
      <vt:lpstr>Сентябрь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Октябрь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Ноябрь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cp:lastModifiedBy>Наталья</cp:lastModifiedBy>
  <cp:revision>93</cp:revision>
  <dcterms:created xsi:type="dcterms:W3CDTF">2014-05-17T13:57:06Z</dcterms:created>
  <dcterms:modified xsi:type="dcterms:W3CDTF">2018-11-26T19:07:46Z</dcterms:modified>
</cp:coreProperties>
</file>